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4"/>
  </p:notesMasterIdLst>
  <p:sldIdLst>
    <p:sldId id="256" r:id="rId2"/>
    <p:sldId id="257" r:id="rId3"/>
    <p:sldId id="259" r:id="rId4"/>
    <p:sldId id="260" r:id="rId5"/>
    <p:sldId id="272" r:id="rId6"/>
    <p:sldId id="273" r:id="rId7"/>
    <p:sldId id="274" r:id="rId8"/>
    <p:sldId id="287" r:id="rId9"/>
    <p:sldId id="286" r:id="rId10"/>
    <p:sldId id="285" r:id="rId11"/>
    <p:sldId id="284" r:id="rId12"/>
    <p:sldId id="283" r:id="rId13"/>
    <p:sldId id="282" r:id="rId14"/>
    <p:sldId id="281" r:id="rId15"/>
    <p:sldId id="280" r:id="rId16"/>
    <p:sldId id="279" r:id="rId17"/>
    <p:sldId id="278" r:id="rId18"/>
    <p:sldId id="277" r:id="rId19"/>
    <p:sldId id="276" r:id="rId20"/>
    <p:sldId id="275" r:id="rId21"/>
    <p:sldId id="288" r:id="rId22"/>
    <p:sldId id="27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94FEA-752A-4AAE-85AB-84DEC385DD64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545636-7A3A-4A57-95AB-832852E7F5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201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638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44188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057026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660352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292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92587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842152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94827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118186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585215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96244941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507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>
    <p:diamond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 Black" pitchFamily="34" charset="0"/>
              </a:rPr>
              <a:t>Структура поурочного планирования в рамках ФГОС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88640"/>
            <a:ext cx="6400800" cy="720080"/>
          </a:xfrm>
        </p:spPr>
        <p:txBody>
          <a:bodyPr>
            <a:normAutofit/>
          </a:bodyPr>
          <a:lstStyle/>
          <a:p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4754" name="Picture 2" descr="http://bookcube.ru/uploads/taginator/Feb-2013/kak-napisat-plan-raboty-na-fevral-tema-zima-po-fg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613603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2267744" y="4941168"/>
            <a:ext cx="64008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Подготовила: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.А-В.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Абдуллаева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заместитель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директора по МР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МБОУ «СОШ № 2 им. М. Г. 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Гайрбекова</a:t>
            </a:r>
            <a:r>
              <a:rPr kumimoji="0" lang="ru-RU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с. </a:t>
            </a:r>
            <a:r>
              <a:rPr kumimoji="0" lang="ru-RU" sz="1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Валерик</a:t>
            </a:r>
            <a:r>
              <a:rPr kumimoji="0" lang="ru-RU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»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244334"/>
            <a:ext cx="87484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Шаг  III. Планируемые задачи</a:t>
            </a:r>
            <a:endParaRPr lang="ru-RU" sz="4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361120"/>
      </p:ext>
    </p:extLst>
  </p:cSld>
  <p:clrMapOvr>
    <a:masterClrMapping/>
  </p:clrMapOvr>
  <p:transition spd="med">
    <p:diamond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223559"/>
            <a:ext cx="7776864" cy="739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40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Шаг: IV. Вид и форма урока</a:t>
            </a:r>
            <a:endParaRPr lang="ru-RU" sz="4000" b="1" dirty="0">
              <a:solidFill>
                <a:srgbClr val="4F81BD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005109"/>
      </p:ext>
    </p:extLst>
  </p:cSld>
  <p:clrMapOvr>
    <a:masterClrMapping/>
  </p:clrMapOvr>
  <p:transition spd="med">
    <p:diamond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3223559"/>
            <a:ext cx="662473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4000" b="1" dirty="0">
                <a:solidFill>
                  <a:srgbClr val="4F81B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Шаг  V. Оборудование</a:t>
            </a:r>
            <a:endParaRPr lang="ru-RU" sz="4000" b="1" dirty="0">
              <a:solidFill>
                <a:srgbClr val="4F81BD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072601"/>
      </p:ext>
    </p:extLst>
  </p:cSld>
  <p:clrMapOvr>
    <a:masterClrMapping/>
  </p:clrMapOvr>
  <p:transition spd="med">
    <p:diamond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3223559"/>
            <a:ext cx="6768752" cy="87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44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Шаг VI. Ход урока</a:t>
            </a:r>
            <a:endParaRPr lang="ru-RU" sz="4400" b="1" dirty="0">
              <a:solidFill>
                <a:srgbClr val="4F81BD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01569122"/>
      </p:ext>
    </p:extLst>
  </p:cSld>
  <p:clrMapOvr>
    <a:masterClrMapping/>
  </p:clrMapOvr>
  <p:transition spd="med">
    <p:diamond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3244334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 Организационный момент</a:t>
            </a:r>
            <a:r>
              <a:rPr lang="ru-RU" sz="3600" b="1" dirty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956992"/>
      </p:ext>
    </p:extLst>
  </p:cSld>
  <p:clrMapOvr>
    <a:masterClrMapping/>
  </p:clrMapOvr>
  <p:transition spd="med">
    <p:diamond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244334"/>
            <a:ext cx="727280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Проверка домашнего задания.</a:t>
            </a:r>
            <a:endParaRPr lang="ru-RU" sz="4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571523"/>
      </p:ext>
    </p:extLst>
  </p:cSld>
  <p:clrMapOvr>
    <a:masterClrMapping/>
  </p:clrMapOvr>
  <p:transition spd="med">
    <p:diamond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244334"/>
            <a:ext cx="92890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3. Актуализация знаний </a:t>
            </a:r>
            <a:endParaRPr lang="ru-RU" sz="4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484969"/>
      </p:ext>
    </p:extLst>
  </p:cSld>
  <p:clrMapOvr>
    <a:masterClrMapping/>
  </p:clrMapOvr>
  <p:transition spd="med">
    <p:diamond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5" y="3244334"/>
            <a:ext cx="83989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4. Объявление темы и целей урока.</a:t>
            </a: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545402"/>
      </p:ext>
    </p:extLst>
  </p:cSld>
  <p:clrMapOvr>
    <a:masterClrMapping/>
  </p:clrMapOvr>
  <p:transition spd="med">
    <p:diamond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3244334"/>
            <a:ext cx="77048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i="1" dirty="0">
                <a:solidFill>
                  <a:schemeClr val="accent1"/>
                </a:solidFill>
                <a:latin typeface="Times New Roman"/>
                <a:ea typeface="Times New Roman"/>
              </a:rPr>
              <a:t>5. Основная часть урока</a:t>
            </a:r>
            <a:r>
              <a:rPr lang="ru-RU" sz="4000" b="1" i="1" dirty="0" smtClean="0">
                <a:solidFill>
                  <a:schemeClr val="accent1"/>
                </a:solidFill>
                <a:latin typeface="Times New Roman"/>
                <a:ea typeface="Times New Roman"/>
              </a:rPr>
              <a:t>.(Физкультминутка)</a:t>
            </a:r>
            <a:endParaRPr lang="ru-RU" sz="4000" b="1" dirty="0">
              <a:solidFill>
                <a:schemeClr val="accent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6022697"/>
      </p:ext>
    </p:extLst>
  </p:cSld>
  <p:clrMapOvr>
    <a:masterClrMapping/>
  </p:clrMapOvr>
  <p:transition spd="med">
    <p:diamond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244334"/>
            <a:ext cx="7200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6. Подведение итогов</a:t>
            </a:r>
            <a:r>
              <a:rPr lang="ru-RU" sz="4400" b="1" i="1" dirty="0" smtClean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.(Рефлексия)</a:t>
            </a:r>
            <a:r>
              <a:rPr lang="ru-RU" sz="4400" b="1" dirty="0" smtClean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4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569027"/>
      </p:ext>
    </p:extLst>
  </p:cSld>
  <p:clrMapOvr>
    <a:masterClrMapping/>
  </p:clrMapOvr>
  <p:transition spd="med">
    <p:diamond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3501008"/>
            <a:ext cx="71287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«Урок – это зеркало общей и педагогической культуры учителя, мерило его интеллектуального богатства, показатель его кругозора, эрудиции»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                                     В.А. Сухомлинский</a:t>
            </a:r>
            <a:endParaRPr lang="ru-RU" sz="3200" b="1" dirty="0"/>
          </a:p>
        </p:txBody>
      </p:sp>
      <p:pic>
        <p:nvPicPr>
          <p:cNvPr id="88066" name="Picture 2" descr="http://www.blagoda.com/wp-content/uploads/2013/10/suhomlinski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60648"/>
            <a:ext cx="2488654" cy="33843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3" y="3244334"/>
            <a:ext cx="756084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7. Выставление оценок.</a:t>
            </a:r>
            <a:r>
              <a:rPr lang="ru-RU" sz="4400" b="1" dirty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4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441284"/>
      </p:ext>
    </p:extLst>
  </p:cSld>
  <p:clrMapOvr>
    <a:masterClrMapping/>
  </p:clrMapOvr>
  <p:transition spd="med">
    <p:diamond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244334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i="1" dirty="0">
                <a:solidFill>
                  <a:schemeClr val="accent1"/>
                </a:solidFill>
                <a:latin typeface="Times New Roman"/>
                <a:ea typeface="Times New Roman"/>
              </a:rPr>
              <a:t>8. Домашнее задание.</a:t>
            </a:r>
            <a:endParaRPr lang="ru-RU" sz="4000" b="1" dirty="0">
              <a:solidFill>
                <a:schemeClr val="accent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8471201"/>
      </p:ext>
    </p:extLst>
  </p:cSld>
  <p:clrMapOvr>
    <a:masterClrMapping/>
  </p:clrMapOvr>
  <p:transition spd="med">
    <p:diamond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28478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Современный урок требует от учителя более глубокого продумывания содержания урока. 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 подборе материала необходимо останавливаться на продуктивных (творческих) заданиях или проблемных ситуациях, вопросах.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Ученик, выполняя такое задание, осуществляет умственное усилие по проектированию способов действия.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Именно в этом случае происходит развитие личности. 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Именно это является одной из основных задач современного урока.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ru-RU" dirty="0" smtClean="0"/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467544" y="332656"/>
            <a:ext cx="8280920" cy="783193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Вывод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476672"/>
            <a:ext cx="7848550" cy="10795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ОСОБЕННОСТЬ СОВРЕМЕННОГО  УРОКА</a:t>
            </a:r>
            <a:endParaRPr lang="ru-RU" sz="32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9750" y="1844675"/>
            <a:ext cx="1079500" cy="79216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Ф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750" y="2924175"/>
            <a:ext cx="1079500" cy="79216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Г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9750" y="4005263"/>
            <a:ext cx="1079500" cy="7921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9750" y="5084763"/>
            <a:ext cx="1079500" cy="7921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979613" y="1844675"/>
            <a:ext cx="6624637" cy="7921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актические знания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51050" y="2924175"/>
            <a:ext cx="6624638" cy="7921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рупповое или индивидуальное дифференцированное обучение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051050" y="4005263"/>
            <a:ext cx="6624638" cy="792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пора на проблемное обучение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051050" y="5084763"/>
            <a:ext cx="6697663" cy="792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истемно-деятельностный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подход (самостоятельное добывание знаний) 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50" y="4005263"/>
            <a:ext cx="2643188" cy="936625"/>
          </a:xfrm>
          <a:prstGeom prst="rect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УРОК</a:t>
            </a:r>
          </a:p>
        </p:txBody>
      </p:sp>
      <p:sp>
        <p:nvSpPr>
          <p:cNvPr id="3" name="Овал 2"/>
          <p:cNvSpPr/>
          <p:nvPr/>
        </p:nvSpPr>
        <p:spPr>
          <a:xfrm>
            <a:off x="250825" y="2133600"/>
            <a:ext cx="3035300" cy="1285875"/>
          </a:xfrm>
          <a:prstGeom prst="ellipse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Мотивирование к учебной деятельности</a:t>
            </a:r>
          </a:p>
        </p:txBody>
      </p:sp>
      <p:sp>
        <p:nvSpPr>
          <p:cNvPr id="4" name="Овал 3"/>
          <p:cNvSpPr/>
          <p:nvPr/>
        </p:nvSpPr>
        <p:spPr>
          <a:xfrm>
            <a:off x="6443663" y="3716338"/>
            <a:ext cx="2500312" cy="1143000"/>
          </a:xfrm>
          <a:prstGeom prst="ellipse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Актуализация опорных знаний</a:t>
            </a:r>
          </a:p>
        </p:txBody>
      </p:sp>
      <p:sp>
        <p:nvSpPr>
          <p:cNvPr id="5" name="Овал 4"/>
          <p:cNvSpPr/>
          <p:nvPr/>
        </p:nvSpPr>
        <p:spPr>
          <a:xfrm>
            <a:off x="6300788" y="2133600"/>
            <a:ext cx="2500312" cy="1223963"/>
          </a:xfrm>
          <a:prstGeom prst="ellipse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6" name="Овал 5"/>
          <p:cNvSpPr/>
          <p:nvPr/>
        </p:nvSpPr>
        <p:spPr>
          <a:xfrm>
            <a:off x="179388" y="3716338"/>
            <a:ext cx="2271712" cy="1143000"/>
          </a:xfrm>
          <a:prstGeom prst="ellipse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Постановка проблемы</a:t>
            </a:r>
          </a:p>
        </p:txBody>
      </p:sp>
      <p:sp>
        <p:nvSpPr>
          <p:cNvPr id="7" name="Овал 6"/>
          <p:cNvSpPr/>
          <p:nvPr/>
        </p:nvSpPr>
        <p:spPr>
          <a:xfrm>
            <a:off x="468313" y="5516563"/>
            <a:ext cx="2428875" cy="1143000"/>
          </a:xfrm>
          <a:prstGeom prst="ellipse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Первичное закрепление</a:t>
            </a:r>
          </a:p>
        </p:txBody>
      </p:sp>
      <p:sp>
        <p:nvSpPr>
          <p:cNvPr id="8" name="Овал 7"/>
          <p:cNvSpPr/>
          <p:nvPr/>
        </p:nvSpPr>
        <p:spPr>
          <a:xfrm>
            <a:off x="6588125" y="5445125"/>
            <a:ext cx="2271713" cy="1128713"/>
          </a:xfrm>
          <a:prstGeom prst="ellipse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Открытие нового знания</a:t>
            </a:r>
          </a:p>
        </p:txBody>
      </p:sp>
      <p:sp>
        <p:nvSpPr>
          <p:cNvPr id="9" name="Овал 8"/>
          <p:cNvSpPr/>
          <p:nvPr/>
        </p:nvSpPr>
        <p:spPr>
          <a:xfrm>
            <a:off x="3348038" y="1773238"/>
            <a:ext cx="2663825" cy="1374775"/>
          </a:xfrm>
          <a:prstGeom prst="ellipse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Включение нового знания в систему знаний и повторение</a:t>
            </a:r>
          </a:p>
        </p:txBody>
      </p:sp>
      <p:cxnSp>
        <p:nvCxnSpPr>
          <p:cNvPr id="11" name="Прямая со стрелкой 10"/>
          <p:cNvCxnSpPr>
            <a:stCxn id="2" idx="0"/>
            <a:endCxn id="9" idx="4"/>
          </p:cNvCxnSpPr>
          <p:nvPr/>
        </p:nvCxnSpPr>
        <p:spPr>
          <a:xfrm flipV="1">
            <a:off x="4465638" y="3148013"/>
            <a:ext cx="214312" cy="8572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3"/>
            <a:endCxn id="4" idx="2"/>
          </p:cNvCxnSpPr>
          <p:nvPr/>
        </p:nvCxnSpPr>
        <p:spPr>
          <a:xfrm flipV="1">
            <a:off x="5786438" y="4287838"/>
            <a:ext cx="657225" cy="1857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" idx="1"/>
            <a:endCxn id="6" idx="6"/>
          </p:cNvCxnSpPr>
          <p:nvPr/>
        </p:nvCxnSpPr>
        <p:spPr>
          <a:xfrm flipH="1" flipV="1">
            <a:off x="2451100" y="4287838"/>
            <a:ext cx="692150" cy="1857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2" idx="2"/>
            <a:endCxn id="7" idx="0"/>
          </p:cNvCxnSpPr>
          <p:nvPr/>
        </p:nvCxnSpPr>
        <p:spPr>
          <a:xfrm flipH="1">
            <a:off x="1682750" y="4941888"/>
            <a:ext cx="2781300" cy="5746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2" idx="2"/>
            <a:endCxn id="8" idx="0"/>
          </p:cNvCxnSpPr>
          <p:nvPr/>
        </p:nvCxnSpPr>
        <p:spPr>
          <a:xfrm>
            <a:off x="4464050" y="4941888"/>
            <a:ext cx="3260725" cy="5032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2" idx="0"/>
            <a:endCxn id="3" idx="4"/>
          </p:cNvCxnSpPr>
          <p:nvPr/>
        </p:nvCxnSpPr>
        <p:spPr>
          <a:xfrm flipH="1" flipV="1">
            <a:off x="1768475" y="3419475"/>
            <a:ext cx="2695575" cy="5857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5" idx="2"/>
          </p:cNvCxnSpPr>
          <p:nvPr/>
        </p:nvCxnSpPr>
        <p:spPr>
          <a:xfrm flipV="1">
            <a:off x="4427538" y="2744788"/>
            <a:ext cx="1873250" cy="12461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Скругленный прямоугольник 47"/>
          <p:cNvSpPr/>
          <p:nvPr/>
        </p:nvSpPr>
        <p:spPr>
          <a:xfrm>
            <a:off x="2124075" y="333375"/>
            <a:ext cx="5327650" cy="6477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Дидактическая структура урока</a:t>
            </a: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323850" y="1125538"/>
            <a:ext cx="3743325" cy="6477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Технологическая карта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5076825" y="1125538"/>
            <a:ext cx="3598863" cy="57467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- конспект</a:t>
            </a:r>
          </a:p>
        </p:txBody>
      </p:sp>
      <p:sp>
        <p:nvSpPr>
          <p:cNvPr id="51" name="Стрелка углом вверх 50"/>
          <p:cNvSpPr/>
          <p:nvPr/>
        </p:nvSpPr>
        <p:spPr>
          <a:xfrm rot="10800000">
            <a:off x="1258888" y="620713"/>
            <a:ext cx="865187" cy="431800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Стрелка углом вверх 51"/>
          <p:cNvSpPr/>
          <p:nvPr/>
        </p:nvSpPr>
        <p:spPr>
          <a:xfrm rot="10800000" flipH="1">
            <a:off x="7524750" y="620713"/>
            <a:ext cx="863600" cy="431800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3223558"/>
            <a:ext cx="8064896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Шаг  1. Тема урока</a:t>
            </a:r>
            <a:endParaRPr lang="ru-RU" sz="4800" b="1" dirty="0">
              <a:solidFill>
                <a:srgbClr val="4F81BD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17033183"/>
      </p:ext>
    </p:extLst>
  </p:cSld>
  <p:clrMapOvr>
    <a:masterClrMapping/>
  </p:clrMapOvr>
  <p:transition spd="med">
    <p:diamond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7070" y="3223559"/>
            <a:ext cx="7229864" cy="10636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60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>Шаг  II. Цели урока</a:t>
            </a:r>
            <a:endParaRPr lang="ru-RU" sz="6000" b="1" dirty="0">
              <a:solidFill>
                <a:srgbClr val="4F81BD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1712187"/>
      </p:ext>
    </p:extLst>
  </p:cSld>
  <p:clrMapOvr>
    <a:masterClrMapping/>
  </p:clrMapOvr>
  <p:transition spd="med">
    <p:diamond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136339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chemeClr val="accent1"/>
                </a:solidFill>
                <a:latin typeface="Times New Roman"/>
                <a:ea typeface="Times New Roman"/>
              </a:rPr>
              <a:t>• </a:t>
            </a:r>
            <a:r>
              <a:rPr lang="ru-RU" sz="2800" b="1" i="1" dirty="0">
                <a:solidFill>
                  <a:schemeClr val="accent1"/>
                </a:solidFill>
                <a:latin typeface="Times New Roman"/>
                <a:ea typeface="Times New Roman"/>
              </a:rPr>
              <a:t>Обучающие цели.</a:t>
            </a:r>
            <a:r>
              <a:rPr lang="ru-RU" sz="2800" dirty="0">
                <a:solidFill>
                  <a:schemeClr val="accent1"/>
                </a:solidFill>
                <a:latin typeface="Times New Roman"/>
                <a:ea typeface="Times New Roman"/>
              </a:rPr>
              <a:t> Это могут быть такие цели, как:</a:t>
            </a:r>
          </a:p>
          <a:p>
            <a:pPr algn="just"/>
            <a:r>
              <a:rPr lang="ru-RU" sz="2800" dirty="0">
                <a:solidFill>
                  <a:schemeClr val="accent1"/>
                </a:solidFill>
                <a:latin typeface="Times New Roman"/>
                <a:ea typeface="Times New Roman"/>
              </a:rPr>
              <a:t>- дать представление о…;</a:t>
            </a:r>
          </a:p>
          <a:p>
            <a:pPr algn="just"/>
            <a:r>
              <a:rPr lang="ru-RU" sz="2800" dirty="0">
                <a:solidFill>
                  <a:schemeClr val="accent1"/>
                </a:solidFill>
                <a:latin typeface="Times New Roman"/>
                <a:ea typeface="Times New Roman"/>
              </a:rPr>
              <a:t>- обобщить и систематизировать знания о….;</a:t>
            </a:r>
          </a:p>
          <a:p>
            <a:pPr algn="just"/>
            <a:r>
              <a:rPr lang="ru-RU" sz="2800" dirty="0">
                <a:solidFill>
                  <a:schemeClr val="accent1"/>
                </a:solidFill>
                <a:latin typeface="Times New Roman"/>
                <a:ea typeface="Times New Roman"/>
              </a:rPr>
              <a:t>- познакомить учащихся с (понятием, правилом, фактами, законом и т.д.)</a:t>
            </a:r>
          </a:p>
          <a:p>
            <a:pPr algn="just"/>
            <a:r>
              <a:rPr lang="ru-RU" sz="2800" dirty="0">
                <a:solidFill>
                  <a:schemeClr val="accent1"/>
                </a:solidFill>
                <a:latin typeface="Times New Roman"/>
                <a:ea typeface="Times New Roman"/>
              </a:rPr>
              <a:t>- выработать навыки (например, анализа лирического текста).</a:t>
            </a:r>
            <a:endParaRPr lang="ru-RU" sz="2800" dirty="0">
              <a:solidFill>
                <a:schemeClr val="accent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3485107"/>
      </p:ext>
    </p:extLst>
  </p:cSld>
  <p:clrMapOvr>
    <a:masterClrMapping/>
  </p:clrMapOvr>
  <p:transition spd="med">
    <p:diamond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90336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solidFill>
                  <a:schemeClr val="accent1"/>
                </a:solidFill>
                <a:latin typeface="Times New Roman"/>
                <a:ea typeface="Times New Roman"/>
              </a:rPr>
              <a:t>• </a:t>
            </a:r>
            <a:r>
              <a:rPr lang="ru-RU" sz="3600" b="1" i="1" dirty="0">
                <a:solidFill>
                  <a:schemeClr val="accent1"/>
                </a:solidFill>
                <a:latin typeface="Times New Roman"/>
                <a:ea typeface="Times New Roman"/>
              </a:rPr>
              <a:t>Воспитательные:</a:t>
            </a:r>
            <a:endParaRPr lang="ru-RU" sz="3600" dirty="0">
              <a:solidFill>
                <a:schemeClr val="accent1"/>
              </a:solidFill>
              <a:latin typeface="Times New Roman"/>
              <a:ea typeface="Times New Roman"/>
            </a:endParaRPr>
          </a:p>
          <a:p>
            <a:pPr algn="just"/>
            <a:r>
              <a:rPr lang="ru-RU" sz="3600" dirty="0">
                <a:solidFill>
                  <a:schemeClr val="accent1"/>
                </a:solidFill>
                <a:latin typeface="Times New Roman"/>
                <a:ea typeface="Times New Roman"/>
              </a:rPr>
              <a:t>- воспитывать в учащихся чувство патриотизма, гуманности, трудолюбия, уважения к старшим, эстетический вкус, </a:t>
            </a:r>
            <a:r>
              <a:rPr lang="ru-RU" sz="3600" dirty="0" smtClean="0">
                <a:solidFill>
                  <a:schemeClr val="accent1"/>
                </a:solidFill>
                <a:latin typeface="Times New Roman"/>
                <a:ea typeface="Times New Roman"/>
              </a:rPr>
              <a:t>этические	нормы</a:t>
            </a:r>
            <a:r>
              <a:rPr lang="ru-RU" sz="3600" dirty="0">
                <a:solidFill>
                  <a:schemeClr val="accent1"/>
                </a:solidFill>
                <a:latin typeface="Times New Roman"/>
                <a:ea typeface="Times New Roman"/>
              </a:rPr>
              <a:t>, дисциплинированность.</a:t>
            </a:r>
            <a:endParaRPr lang="ru-RU" sz="3600" dirty="0">
              <a:solidFill>
                <a:schemeClr val="accent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336530"/>
      </p:ext>
    </p:extLst>
  </p:cSld>
  <p:clrMapOvr>
    <a:masterClrMapping/>
  </p:clrMapOvr>
  <p:transition spd="med">
    <p:diamond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59340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solidFill>
                  <a:schemeClr val="accent1"/>
                </a:solidFill>
                <a:latin typeface="Times New Roman"/>
                <a:ea typeface="Times New Roman"/>
              </a:rPr>
              <a:t>• </a:t>
            </a:r>
            <a:r>
              <a:rPr lang="ru-RU" sz="3200" b="1" i="1" dirty="0">
                <a:solidFill>
                  <a:schemeClr val="accent1"/>
                </a:solidFill>
                <a:latin typeface="Times New Roman"/>
                <a:ea typeface="Times New Roman"/>
              </a:rPr>
              <a:t>Развивающие.</a:t>
            </a:r>
            <a:r>
              <a:rPr lang="ru-RU" sz="3200" dirty="0">
                <a:solidFill>
                  <a:schemeClr val="accent1"/>
                </a:solidFill>
                <a:latin typeface="Times New Roman"/>
                <a:ea typeface="Times New Roman"/>
              </a:rPr>
              <a:t> Здесь указываются цели, которые помогут развивать у учащихся память, фантазию, мышление, познавательное умение, волю, самостоятельность, </a:t>
            </a:r>
            <a:r>
              <a:rPr lang="ru-RU" sz="3200" dirty="0" err="1">
                <a:solidFill>
                  <a:schemeClr val="accent1"/>
                </a:solidFill>
                <a:latin typeface="Times New Roman"/>
                <a:ea typeface="Times New Roman"/>
              </a:rPr>
              <a:t>коммуникативность</a:t>
            </a:r>
            <a:r>
              <a:rPr lang="ru-RU" sz="3200" dirty="0">
                <a:solidFill>
                  <a:schemeClr val="accent1"/>
                </a:solidFill>
                <a:latin typeface="Times New Roman"/>
                <a:ea typeface="Times New Roman"/>
              </a:rPr>
              <a:t>. Если в уроке предусмотрены групповые виды работы, то можно указать, что главной развивающей целью будет учить работать в команде, высказывать и отстаивать свою точку зрения, развивать коммуникативные навыки.</a:t>
            </a:r>
            <a:endParaRPr lang="ru-RU" sz="3200" dirty="0">
              <a:solidFill>
                <a:schemeClr val="accent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1632686"/>
      </p:ext>
    </p:extLst>
  </p:cSld>
  <p:clrMapOvr>
    <a:masterClrMapping/>
  </p:clrMapOvr>
  <p:transition spd="med">
    <p:diamond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244</TotalTime>
  <Words>383</Words>
  <Application>Microsoft Office PowerPoint</Application>
  <PresentationFormat>Экран (4:3)</PresentationFormat>
  <Paragraphs>53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Arial Black</vt:lpstr>
      <vt:lpstr>Calibri</vt:lpstr>
      <vt:lpstr>Cambria</vt:lpstr>
      <vt:lpstr>Century Gothic</vt:lpstr>
      <vt:lpstr>Garamond</vt:lpstr>
      <vt:lpstr>Times New Roman</vt:lpstr>
      <vt:lpstr>Wingdings 2</vt:lpstr>
      <vt:lpstr>Савон</vt:lpstr>
      <vt:lpstr>Структура поурочного планирования в рамках ФГОС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поурочного планирования в рамках ФГОС</dc:title>
  <dc:creator>Таня</dc:creator>
  <cp:lastModifiedBy>Есита</cp:lastModifiedBy>
  <cp:revision>21</cp:revision>
  <dcterms:created xsi:type="dcterms:W3CDTF">2014-03-02T16:44:58Z</dcterms:created>
  <dcterms:modified xsi:type="dcterms:W3CDTF">2021-01-06T10:19:12Z</dcterms:modified>
</cp:coreProperties>
</file>